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461" r:id="rId2"/>
    <p:sldId id="437" r:id="rId3"/>
    <p:sldId id="302" r:id="rId4"/>
    <p:sldId id="438" r:id="rId5"/>
    <p:sldId id="465" r:id="rId6"/>
    <p:sldId id="439" r:id="rId7"/>
    <p:sldId id="462" r:id="rId8"/>
    <p:sldId id="453" r:id="rId9"/>
    <p:sldId id="440" r:id="rId10"/>
    <p:sldId id="441" r:id="rId11"/>
    <p:sldId id="442" r:id="rId12"/>
    <p:sldId id="454" r:id="rId13"/>
    <p:sldId id="459" r:id="rId14"/>
    <p:sldId id="463" r:id="rId15"/>
    <p:sldId id="464" r:id="rId16"/>
    <p:sldId id="447" r:id="rId17"/>
    <p:sldId id="449" r:id="rId18"/>
    <p:sldId id="450" r:id="rId19"/>
    <p:sldId id="466" r:id="rId20"/>
    <p:sldId id="451" r:id="rId21"/>
    <p:sldId id="460" r:id="rId22"/>
    <p:sldId id="45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6" autoAdjust="0"/>
    <p:restoredTop sz="89408" autoAdjust="0"/>
  </p:normalViewPr>
  <p:slideViewPr>
    <p:cSldViewPr snapToGrid="0">
      <p:cViewPr varScale="1">
        <p:scale>
          <a:sx n="59" d="100"/>
          <a:sy n="59" d="100"/>
        </p:scale>
        <p:origin x="1572" y="60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69F6-3685-4495-AD30-DB95FBCF5D0E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EE4D6-358C-48F9-B7EC-2D678EBE4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19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8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92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14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65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1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30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9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5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foxes, wolves, jackals and coyotes are extremely susceptible, cattle, rabbits and cats are highly susceptible, dogs, sheep and goats are moderate in susceptibility while man is intermediate in susceptibility</a:t>
            </a:r>
            <a:endParaRPr lang="en-US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bats are major reservoirs (immune carriers).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virus is multiply within bats in its fatty tissue without invasion of nervous tissue resulting in latent infection and rarely show signs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29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2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6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844CF-6A41-493C-A888-7ECE2A3FFA3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3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5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1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8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9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67DED-8459-458E-956B-73719A0630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686D-8B97-4C77-8C43-8CCE077F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6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241" y="545690"/>
            <a:ext cx="5858593" cy="592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50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216" y="924372"/>
            <a:ext cx="8569568" cy="50092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cattle by infected animal or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wound contamination by the virus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spreading occur through the body via the bloodstream.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virus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travels to the spinal cord and brain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 which point clinical signs of rabies often appear in cattle</a:t>
            </a:r>
          </a:p>
        </p:txBody>
      </p:sp>
    </p:spTree>
    <p:extLst>
      <p:ext uri="{BB962C8B-B14F-4D97-AF65-F5344CB8AC3E}">
        <p14:creationId xmlns:p14="http://schemas.microsoft.com/office/powerpoint/2010/main" val="68365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216" y="657087"/>
            <a:ext cx="8569568" cy="56323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I.P from 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weeks to 6 months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short course (1-10 d.)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morbidity rate and 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mortality.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2 forms of the disease:</a:t>
            </a:r>
          </a:p>
          <a:p>
            <a:pPr marL="514350" indent="6350" algn="just">
              <a:lnSpc>
                <a:spcPct val="150000"/>
              </a:lnSpc>
              <a:buFont typeface="+mj-lt"/>
              <a:buAutoNum type="alphaUcPeriod"/>
            </a:pP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Furious form </a:t>
            </a:r>
          </a:p>
          <a:p>
            <a:pPr marL="514350" indent="6350" algn="just">
              <a:lnSpc>
                <a:spcPct val="150000"/>
              </a:lnSpc>
              <a:buFont typeface="+mj-lt"/>
              <a:buAutoNum type="alphaUcPeriod"/>
            </a:pP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Dumby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</a:t>
            </a:r>
          </a:p>
        </p:txBody>
      </p:sp>
    </p:spTree>
    <p:extLst>
      <p:ext uri="{BB962C8B-B14F-4D97-AF65-F5344CB8AC3E}">
        <p14:creationId xmlns:p14="http://schemas.microsoft.com/office/powerpoint/2010/main" val="3154897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216" y="382012"/>
            <a:ext cx="8569568" cy="60939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514350" indent="-514350" algn="ctr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Furious form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Sudden behavior changes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attack without stimulation with eating abnormal substances.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may be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anxious,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highly excitable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and/or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aggressive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intermittent periods of depression.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bellowing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may continue intermittently until shortly before death.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disease progresses, muscular weakness, incoordination, seizures and death.</a:t>
            </a:r>
          </a:p>
        </p:txBody>
      </p:sp>
    </p:spTree>
    <p:extLst>
      <p:ext uri="{BB962C8B-B14F-4D97-AF65-F5344CB8AC3E}">
        <p14:creationId xmlns:p14="http://schemas.microsoft.com/office/powerpoint/2010/main" val="2741411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216" y="705177"/>
            <a:ext cx="8569568" cy="544764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Dumby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Cattle converted to be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docile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depression.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Paralysis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generally of the face, throat and neck, causing abnormal facial expressions, drooling of saliva and inability to swallow.</a:t>
            </a: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Paralysis may affect the body, first affecting the hind legs then progresses rapidly to the whole body with subsequent coma and death. </a:t>
            </a:r>
          </a:p>
        </p:txBody>
      </p:sp>
    </p:spTree>
    <p:extLst>
      <p:ext uri="{BB962C8B-B14F-4D97-AF65-F5344CB8AC3E}">
        <p14:creationId xmlns:p14="http://schemas.microsoft.com/office/powerpoint/2010/main" val="3807214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74B491-F783-4097-9644-25EB75920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92" y="266700"/>
            <a:ext cx="4219575" cy="3162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837159-F7CF-4167-8793-DA46858E38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33" y="266700"/>
            <a:ext cx="4219575" cy="30440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266AC2-6CE1-464B-B146-A183008ED6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33" y="3547241"/>
            <a:ext cx="4219575" cy="304405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5E757F2-0331-4AF4-BF64-08E07AC8F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91" y="3429000"/>
            <a:ext cx="421957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586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42BE90-1179-476D-88E0-073ED4D4C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0" y="1394755"/>
            <a:ext cx="4503642" cy="44069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87DEE0-D081-4EC4-AC5D-13AB48AFC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940" y="1531101"/>
            <a:ext cx="4095750" cy="393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9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216" y="1570702"/>
            <a:ext cx="8569568" cy="37165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P/M lesions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pathognomonic lesions except congestion and edema of meninges and brain.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materials in stomach of rabid cattle indicating depraved appetite</a:t>
            </a:r>
          </a:p>
        </p:txBody>
      </p:sp>
    </p:spTree>
    <p:extLst>
      <p:ext uri="{BB962C8B-B14F-4D97-AF65-F5344CB8AC3E}">
        <p14:creationId xmlns:p14="http://schemas.microsoft.com/office/powerpoint/2010/main" val="3208134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216" y="278041"/>
            <a:ext cx="8569568" cy="63019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Field diagnosis;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depends on case history, clinical signs and P/M lesions.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Lab. Diagnosis; </a:t>
            </a:r>
          </a:p>
          <a:p>
            <a:pPr marL="514350" indent="-514350" algn="just">
              <a:lnSpc>
                <a:spcPct val="150000"/>
              </a:lnSpc>
              <a:buAutoNum type="alphaUcPeriod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Sample: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as a whole or brain, and smear or slices from brain and spinal cord.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Salivary glands, saliva and nasal discharges.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</a:t>
            </a:r>
          </a:p>
        </p:txBody>
      </p:sp>
    </p:spTree>
    <p:extLst>
      <p:ext uri="{BB962C8B-B14F-4D97-AF65-F5344CB8AC3E}">
        <p14:creationId xmlns:p14="http://schemas.microsoft.com/office/powerpoint/2010/main" val="2271421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216" y="278041"/>
            <a:ext cx="8569568" cy="63019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marL="514350" indent="-514350" algn="just">
              <a:lnSpc>
                <a:spcPct val="150000"/>
              </a:lnSpc>
              <a:buAutoNum type="alphaUcPeriod" startAt="2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procedures: 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isolation on cell culture (CPE after 18-24.h)</a:t>
            </a:r>
          </a:p>
          <a:p>
            <a:pPr marL="514350" lvl="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Microscopic examination of tissue smears after staining with seller’s stain to detect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intracytoplasmic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inclusion bodies 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bodies (red 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purpulish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514350" lvl="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Immunohistochemistry and IF to detect the virus in brain tissue. 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Serological tests as virus neutralization test</a:t>
            </a:r>
          </a:p>
        </p:txBody>
      </p:sp>
    </p:spTree>
    <p:extLst>
      <p:ext uri="{BB962C8B-B14F-4D97-AF65-F5344CB8AC3E}">
        <p14:creationId xmlns:p14="http://schemas.microsoft.com/office/powerpoint/2010/main" val="2588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723983-3130-4BBF-9904-C9DAFC47E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81" y="319425"/>
            <a:ext cx="4668497" cy="29008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2C578-777C-4F5E-84D9-796FB5CE79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781" y="3429000"/>
            <a:ext cx="4668497" cy="29008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260E30-C3F1-4A65-9F91-20B0A4960C39}"/>
              </a:ext>
            </a:extLst>
          </p:cNvPr>
          <p:cNvSpPr txBox="1"/>
          <p:nvPr/>
        </p:nvSpPr>
        <p:spPr>
          <a:xfrm>
            <a:off x="3248897" y="1246633"/>
            <a:ext cx="2108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Negri bodies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C24F14-250F-4921-89BB-226FCFF089FD}"/>
              </a:ext>
            </a:extLst>
          </p:cNvPr>
          <p:cNvSpPr txBox="1"/>
          <p:nvPr/>
        </p:nvSpPr>
        <p:spPr>
          <a:xfrm>
            <a:off x="3501835" y="3885878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Rabies by IF</a:t>
            </a:r>
          </a:p>
        </p:txBody>
      </p:sp>
    </p:spTree>
    <p:extLst>
      <p:ext uri="{BB962C8B-B14F-4D97-AF65-F5344CB8AC3E}">
        <p14:creationId xmlns:p14="http://schemas.microsoft.com/office/powerpoint/2010/main" val="93850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6995" y="725696"/>
            <a:ext cx="6890009" cy="540660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Rabies</a:t>
            </a:r>
          </a:p>
          <a:p>
            <a:pPr algn="ctr"/>
            <a:endParaRPr lang="en-US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Hydrophobia,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lyssa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lytta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en-US" sz="36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Marawan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Elfky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63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216" y="2217033"/>
            <a:ext cx="8569568" cy="242393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disease should be differentiated from all causes of nervous manifestation as in BSE: </a:t>
            </a:r>
          </a:p>
        </p:txBody>
      </p:sp>
    </p:spTree>
    <p:extLst>
      <p:ext uri="{BB962C8B-B14F-4D97-AF65-F5344CB8AC3E}">
        <p14:creationId xmlns:p14="http://schemas.microsoft.com/office/powerpoint/2010/main" val="3899210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431" y="278041"/>
            <a:ext cx="8757137" cy="63019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should be attempted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appearance of signs.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 exposure prophylactic measures:  </a:t>
            </a:r>
          </a:p>
          <a:p>
            <a:pPr marL="514350" indent="-5143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after exposure or biting, irrigation of the wound by 20 % soaps and water may prevent virus attachment, suture of deep wounds with infiltration of the wound with anti-rabies immune sera.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56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431" y="-245179"/>
            <a:ext cx="8757137" cy="734835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&amp; vaccination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goal of animal’s rabies control is to reduce or prevent infection of humans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on: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Surveillance and reporting of suspected cases of rabies in animals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Vaccination programs for domestic animals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Wildlife rabies control programs.</a:t>
            </a:r>
          </a:p>
          <a:p>
            <a:br>
              <a:rPr lang="en-US" sz="2400" dirty="0"/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48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646" y="1459230"/>
            <a:ext cx="8474707" cy="393954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algn="ctr"/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worldwide, viral disease that can affect all mammals, including humans.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results in damage to the nervous system and always ends with death.</a:t>
            </a:r>
          </a:p>
        </p:txBody>
      </p:sp>
    </p:spTree>
    <p:extLst>
      <p:ext uri="{BB962C8B-B14F-4D97-AF65-F5344CB8AC3E}">
        <p14:creationId xmlns:p14="http://schemas.microsoft.com/office/powerpoint/2010/main" val="390631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077" y="25104"/>
            <a:ext cx="8393723" cy="68328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Etiology</a:t>
            </a:r>
          </a:p>
          <a:p>
            <a:pPr algn="ctr"/>
            <a:endParaRPr lang="en-US" sz="9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RNA neurotropic virus of genus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lyssavirus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,family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rhabdoviradae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Susceptible to boiling and common disinfectants as ether, chloroform, formalin and sod hydroxide.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 in dried saliva in few hours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Persist in infected brain tissue for 7-10.d at room temperature and for several weeks at 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257821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B55DCE-7B20-4763-845D-42B7C42DA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365" y="606316"/>
            <a:ext cx="6695269" cy="28226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95D817-EEFD-4B46-A1DB-77C441906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66" y="3546427"/>
            <a:ext cx="5561375" cy="28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9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463" y="0"/>
            <a:ext cx="8569568" cy="66945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algn="ctr">
              <a:lnSpc>
                <a:spcPct val="150000"/>
              </a:lnSpc>
            </a:pPr>
            <a:endParaRPr lang="en-US" sz="9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Worldwide and recorded in Egypt.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 rang: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mammals, including domestic and non-domestic animals and humans).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 more than adult.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common guinea pigs, rabbits and pig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Wildlife, raccoons, skunks, mongoose, bats are major reservoirs (immune carriers).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4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E7F612-8EAE-4BB5-AAEB-1C52E6F70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11" y="3429000"/>
            <a:ext cx="4324350" cy="3143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3571B8-8E4A-4CEC-85B5-221B464DEE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17" y="804205"/>
            <a:ext cx="3314700" cy="27622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0A8A85D-03B7-4FAE-89AE-65B85E9DD9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385" y="666750"/>
            <a:ext cx="3314700" cy="2762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F9562E-D8F6-43D2-9FBC-C822477163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385" y="3872208"/>
            <a:ext cx="33147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7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385" y="262306"/>
            <a:ext cx="7935445" cy="627864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Tx/>
              <a:buAutoNum type="arabicPeriod" startAt="3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Seasonal incidence: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summer and autumn because of large scale movement of wildlife at mating and pursuit of food .</a:t>
            </a:r>
          </a:p>
          <a:p>
            <a:pPr marL="514350" indent="-514350" algn="just">
              <a:lnSpc>
                <a:spcPct val="150000"/>
              </a:lnSpc>
              <a:buAutoNum type="arabicPeriod" startAt="3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Transmission: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infected saliva of rabid animal. 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Mode: </a:t>
            </a:r>
          </a:p>
          <a:p>
            <a:pPr marL="514350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Primary, biting of rabid animals.</a:t>
            </a:r>
          </a:p>
          <a:p>
            <a:pPr marL="514350" indent="-5143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Occasionally, open wound or mucous membrane exposure to saliva of rabid animal.</a:t>
            </a:r>
          </a:p>
        </p:txBody>
      </p:sp>
    </p:spTree>
    <p:extLst>
      <p:ext uri="{BB962C8B-B14F-4D97-AF65-F5344CB8AC3E}">
        <p14:creationId xmlns:p14="http://schemas.microsoft.com/office/powerpoint/2010/main" val="58810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4277" y="1720840"/>
            <a:ext cx="7935445" cy="34163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Economic  and zoonotic impact: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Rabies considered a very dangerous disease with significant economic losses due to deaths’ in animals and human.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 is zoonotic</a:t>
            </a:r>
          </a:p>
        </p:txBody>
      </p:sp>
    </p:spTree>
    <p:extLst>
      <p:ext uri="{BB962C8B-B14F-4D97-AF65-F5344CB8AC3E}">
        <p14:creationId xmlns:p14="http://schemas.microsoft.com/office/powerpoint/2010/main" val="2104786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10192</TotalTime>
  <Words>769</Words>
  <Application>Microsoft Office PowerPoint</Application>
  <PresentationFormat>On-screen Show (4:3)</PresentationFormat>
  <Paragraphs>102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Marawan</dc:creator>
  <cp:lastModifiedBy>marwaan.bassuni@fvtm.bu.edu.eg</cp:lastModifiedBy>
  <cp:revision>1244</cp:revision>
  <dcterms:created xsi:type="dcterms:W3CDTF">2015-05-18T23:36:31Z</dcterms:created>
  <dcterms:modified xsi:type="dcterms:W3CDTF">2017-11-26T13:18:28Z</dcterms:modified>
</cp:coreProperties>
</file>